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CD692-810A-46DB-BFBD-0F28D9204782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0CDDD-42FA-4FDA-851B-6E9DFA5CBA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Intake%20Division%20Media.ppt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>
            <a:hlinkClick r:id="rId2" action="ppaction://hlinkpres?slideindex=12&amp;slidetitle=DISABILITY PROCEEDINGS    Confidential   "/>
          </p:cNvPr>
          <p:cNvSpPr txBox="1">
            <a:spLocks noChangeArrowheads="1"/>
          </p:cNvSpPr>
          <p:nvPr/>
        </p:nvSpPr>
        <p:spPr bwMode="auto">
          <a:xfrm>
            <a:off x="533400" y="117157"/>
            <a:ext cx="1727200" cy="4924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>
                <a:solidFill>
                  <a:schemeClr val="bg1"/>
                </a:solidFill>
                <a:latin typeface="Calibri" pitchFamily="34" charset="0"/>
              </a:rPr>
              <a:t>Complaint Received by Central Intake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251200" y="171450"/>
            <a:ext cx="2336800" cy="4924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alibri" pitchFamily="34" charset="0"/>
              </a:rPr>
              <a:t>Intake Lawyer Conducts Initial Investigation</a:t>
            </a:r>
          </a:p>
        </p:txBody>
      </p:sp>
      <p:sp>
        <p:nvSpPr>
          <p:cNvPr id="5129" name="Oval 9"/>
          <p:cNvSpPr>
            <a:spLocks noChangeArrowheads="1"/>
          </p:cNvSpPr>
          <p:nvPr/>
        </p:nvSpPr>
        <p:spPr bwMode="auto">
          <a:xfrm>
            <a:off x="609600" y="1428750"/>
            <a:ext cx="1320800" cy="40005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300" b="1" dirty="0">
                <a:latin typeface="Calibri" pitchFamily="34" charset="0"/>
              </a:rPr>
              <a:t>Dismissal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4572000" y="1314450"/>
            <a:ext cx="2438400" cy="4924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>
                <a:latin typeface="Calibri" pitchFamily="34" charset="0"/>
              </a:rPr>
              <a:t>Trial Lawyer Conducts Further Investigation</a:t>
            </a:r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2895600" y="1752600"/>
            <a:ext cx="121918" cy="3810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6705600" y="2800350"/>
            <a:ext cx="1727200" cy="4924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>
                <a:latin typeface="Calibri" pitchFamily="34" charset="0"/>
              </a:rPr>
              <a:t>Attorney Regulation Committee</a:t>
            </a:r>
          </a:p>
        </p:txBody>
      </p:sp>
      <p:sp>
        <p:nvSpPr>
          <p:cNvPr id="5143" name="Oval 23"/>
          <p:cNvSpPr>
            <a:spLocks noChangeArrowheads="1"/>
          </p:cNvSpPr>
          <p:nvPr/>
        </p:nvSpPr>
        <p:spPr bwMode="auto">
          <a:xfrm>
            <a:off x="4572000" y="2819400"/>
            <a:ext cx="1320800" cy="40005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300" b="1" dirty="0">
                <a:latin typeface="Calibri" pitchFamily="34" charset="0"/>
              </a:rPr>
              <a:t>Dismissal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6705600" y="3886200"/>
            <a:ext cx="2032000" cy="4924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>
                <a:latin typeface="Calibri" pitchFamily="34" charset="0"/>
              </a:rPr>
              <a:t>Authorize Formal Proceedings</a:t>
            </a:r>
          </a:p>
        </p:txBody>
      </p:sp>
      <p:sp>
        <p:nvSpPr>
          <p:cNvPr id="5149" name="Oval 29"/>
          <p:cNvSpPr>
            <a:spLocks noChangeArrowheads="1"/>
          </p:cNvSpPr>
          <p:nvPr/>
        </p:nvSpPr>
        <p:spPr bwMode="auto">
          <a:xfrm>
            <a:off x="3962400" y="3943350"/>
            <a:ext cx="1727200" cy="40005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 sz="1300" b="1" dirty="0">
              <a:latin typeface="Calibri" pitchFamily="34" charset="0"/>
            </a:endParaRPr>
          </a:p>
          <a:p>
            <a:pPr algn="ctr"/>
            <a:r>
              <a:rPr lang="en-US" sz="1300" b="1" dirty="0" smtClean="0">
                <a:latin typeface="Calibri" pitchFamily="34" charset="0"/>
              </a:rPr>
              <a:t>Private </a:t>
            </a:r>
          </a:p>
          <a:p>
            <a:pPr algn="ctr"/>
            <a:r>
              <a:rPr lang="en-US" sz="1300" b="1" dirty="0" smtClean="0">
                <a:latin typeface="Calibri" pitchFamily="34" charset="0"/>
              </a:rPr>
              <a:t>Admonition</a:t>
            </a:r>
          </a:p>
          <a:p>
            <a:pPr algn="ctr"/>
            <a:endParaRPr lang="en-US" sz="1300" b="1" dirty="0">
              <a:latin typeface="Calibri" pitchFamily="34" charset="0"/>
            </a:endParaRPr>
          </a:p>
        </p:txBody>
      </p:sp>
      <p:sp>
        <p:nvSpPr>
          <p:cNvPr id="5150" name="Oval 30"/>
          <p:cNvSpPr>
            <a:spLocks noChangeArrowheads="1"/>
          </p:cNvSpPr>
          <p:nvPr/>
        </p:nvSpPr>
        <p:spPr bwMode="auto">
          <a:xfrm>
            <a:off x="2032000" y="4000500"/>
            <a:ext cx="1320800" cy="40005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300" b="1" dirty="0">
                <a:latin typeface="Calibri" pitchFamily="34" charset="0"/>
              </a:rPr>
              <a:t>Diversion</a:t>
            </a:r>
          </a:p>
        </p:txBody>
      </p:sp>
      <p:cxnSp>
        <p:nvCxnSpPr>
          <p:cNvPr id="5152" name="AutoShape 32"/>
          <p:cNvCxnSpPr>
            <a:cxnSpLocks noChangeShapeType="1"/>
            <a:stCxn id="5150" idx="2"/>
            <a:endCxn id="44" idx="2"/>
          </p:cNvCxnSpPr>
          <p:nvPr/>
        </p:nvCxnSpPr>
        <p:spPr bwMode="auto">
          <a:xfrm rot="10800000">
            <a:off x="1676400" y="2781301"/>
            <a:ext cx="355600" cy="1419225"/>
          </a:xfrm>
          <a:prstGeom prst="bentConnector3">
            <a:avLst>
              <a:gd name="adj1" fmla="val 164286"/>
            </a:avLst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4368800" y="4800601"/>
            <a:ext cx="2641600" cy="6924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>
                <a:latin typeface="Calibri" pitchFamily="34" charset="0"/>
              </a:rPr>
              <a:t>Hearing before Presiding Disciplinary Judge and Two Hearing Panel Members</a:t>
            </a:r>
          </a:p>
        </p:txBody>
      </p:sp>
      <p:sp>
        <p:nvSpPr>
          <p:cNvPr id="5156" name="Oval 36"/>
          <p:cNvSpPr>
            <a:spLocks noChangeArrowheads="1"/>
          </p:cNvSpPr>
          <p:nvPr/>
        </p:nvSpPr>
        <p:spPr bwMode="auto">
          <a:xfrm>
            <a:off x="7416800" y="4953000"/>
            <a:ext cx="1320800" cy="40005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300" b="1" dirty="0">
                <a:latin typeface="Calibri" pitchFamily="34" charset="0"/>
              </a:rPr>
              <a:t>Dismissal</a:t>
            </a:r>
          </a:p>
        </p:txBody>
      </p:sp>
      <p:cxnSp>
        <p:nvCxnSpPr>
          <p:cNvPr id="5157" name="AutoShape 37"/>
          <p:cNvCxnSpPr>
            <a:cxnSpLocks noChangeShapeType="1"/>
            <a:stCxn id="5154" idx="1"/>
            <a:endCxn id="5149" idx="4"/>
          </p:cNvCxnSpPr>
          <p:nvPr/>
        </p:nvCxnSpPr>
        <p:spPr bwMode="auto">
          <a:xfrm rot="10800000" flipH="1">
            <a:off x="4368800" y="4343400"/>
            <a:ext cx="457200" cy="803450"/>
          </a:xfrm>
          <a:prstGeom prst="bentConnector4">
            <a:avLst>
              <a:gd name="adj1" fmla="val -50000"/>
              <a:gd name="adj2" fmla="val 71548"/>
            </a:avLst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58" name="AutoShape 38"/>
          <p:cNvCxnSpPr>
            <a:cxnSpLocks noChangeShapeType="1"/>
            <a:stCxn id="5154" idx="1"/>
            <a:endCxn id="5150" idx="4"/>
          </p:cNvCxnSpPr>
          <p:nvPr/>
        </p:nvCxnSpPr>
        <p:spPr bwMode="auto">
          <a:xfrm rot="10800000">
            <a:off x="2692400" y="4400550"/>
            <a:ext cx="1676400" cy="746300"/>
          </a:xfrm>
          <a:prstGeom prst="bentConnector2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59" name="Oval 39"/>
          <p:cNvSpPr>
            <a:spLocks noChangeArrowheads="1"/>
          </p:cNvSpPr>
          <p:nvPr/>
        </p:nvSpPr>
        <p:spPr bwMode="auto">
          <a:xfrm>
            <a:off x="711200" y="6172200"/>
            <a:ext cx="1320800" cy="40005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300" b="1" dirty="0">
                <a:latin typeface="Calibri" pitchFamily="34" charset="0"/>
              </a:rPr>
              <a:t>Public </a:t>
            </a:r>
          </a:p>
          <a:p>
            <a:pPr algn="ctr"/>
            <a:r>
              <a:rPr lang="en-US" sz="1300" b="1" dirty="0">
                <a:latin typeface="Calibri" pitchFamily="34" charset="0"/>
              </a:rPr>
              <a:t>Censure</a:t>
            </a:r>
          </a:p>
        </p:txBody>
      </p:sp>
      <p:sp>
        <p:nvSpPr>
          <p:cNvPr id="5160" name="Oval 40"/>
          <p:cNvSpPr>
            <a:spLocks noChangeArrowheads="1"/>
          </p:cNvSpPr>
          <p:nvPr/>
        </p:nvSpPr>
        <p:spPr bwMode="auto">
          <a:xfrm>
            <a:off x="2438400" y="6172200"/>
            <a:ext cx="1524000" cy="40005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300" b="1" dirty="0">
                <a:latin typeface="Calibri" pitchFamily="34" charset="0"/>
              </a:rPr>
              <a:t>Suspension</a:t>
            </a:r>
          </a:p>
        </p:txBody>
      </p:sp>
      <p:sp>
        <p:nvSpPr>
          <p:cNvPr id="5161" name="Oval 41"/>
          <p:cNvSpPr>
            <a:spLocks noChangeArrowheads="1"/>
          </p:cNvSpPr>
          <p:nvPr/>
        </p:nvSpPr>
        <p:spPr bwMode="auto">
          <a:xfrm>
            <a:off x="4267200" y="6172200"/>
            <a:ext cx="1524000" cy="40005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300" b="1" dirty="0">
                <a:latin typeface="Calibri" pitchFamily="34" charset="0"/>
              </a:rPr>
              <a:t>Disbarment</a:t>
            </a: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6197600" y="6013103"/>
            <a:ext cx="2438400" cy="6924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b="1" dirty="0">
                <a:latin typeface="Calibri" pitchFamily="34" charset="0"/>
              </a:rPr>
              <a:t>Appeal of Hearing Board Decision to the Colorado Supreme Court</a:t>
            </a:r>
          </a:p>
        </p:txBody>
      </p:sp>
      <p:cxnSp>
        <p:nvCxnSpPr>
          <p:cNvPr id="5171" name="AutoShape 51"/>
          <p:cNvCxnSpPr>
            <a:cxnSpLocks noChangeShapeType="1"/>
            <a:endCxn id="5149" idx="0"/>
          </p:cNvCxnSpPr>
          <p:nvPr/>
        </p:nvCxnSpPr>
        <p:spPr bwMode="auto">
          <a:xfrm rot="10800000" flipV="1">
            <a:off x="4826000" y="3505200"/>
            <a:ext cx="2260600" cy="438150"/>
          </a:xfrm>
          <a:prstGeom prst="bentConnector2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72" name="AutoShape 52"/>
          <p:cNvCxnSpPr>
            <a:cxnSpLocks noChangeShapeType="1"/>
            <a:endCxn id="5150" idx="0"/>
          </p:cNvCxnSpPr>
          <p:nvPr/>
        </p:nvCxnSpPr>
        <p:spPr bwMode="auto">
          <a:xfrm rot="10800000" flipV="1">
            <a:off x="2692400" y="3505200"/>
            <a:ext cx="4851400" cy="495300"/>
          </a:xfrm>
          <a:prstGeom prst="bentConnector2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73" name="AutoShape 53"/>
          <p:cNvCxnSpPr>
            <a:cxnSpLocks noChangeShapeType="1"/>
            <a:stCxn id="5146" idx="2"/>
            <a:endCxn id="5154" idx="0"/>
          </p:cNvCxnSpPr>
          <p:nvPr/>
        </p:nvCxnSpPr>
        <p:spPr bwMode="auto">
          <a:xfrm rot="5400000">
            <a:off x="6494621" y="3573622"/>
            <a:ext cx="421958" cy="2032000"/>
          </a:xfrm>
          <a:prstGeom prst="curvedConnector3">
            <a:avLst>
              <a:gd name="adj1" fmla="val 50000"/>
            </a:avLst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75" name="AutoShape 55"/>
          <p:cNvCxnSpPr>
            <a:cxnSpLocks noChangeShapeType="1"/>
            <a:stCxn id="5154" idx="3"/>
            <a:endCxn id="5156" idx="2"/>
          </p:cNvCxnSpPr>
          <p:nvPr/>
        </p:nvCxnSpPr>
        <p:spPr bwMode="auto">
          <a:xfrm>
            <a:off x="7010400" y="5146850"/>
            <a:ext cx="406400" cy="6175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81" name="AutoShape 61"/>
          <p:cNvCxnSpPr>
            <a:cxnSpLocks noChangeShapeType="1"/>
            <a:stCxn id="5126" idx="2"/>
            <a:endCxn id="5131" idx="0"/>
          </p:cNvCxnSpPr>
          <p:nvPr/>
        </p:nvCxnSpPr>
        <p:spPr bwMode="auto">
          <a:xfrm rot="16200000" flipH="1">
            <a:off x="4780122" y="303371"/>
            <a:ext cx="650557" cy="137160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82" name="AutoShape 62"/>
          <p:cNvCxnSpPr>
            <a:cxnSpLocks noChangeShapeType="1"/>
            <a:stCxn id="5126" idx="2"/>
          </p:cNvCxnSpPr>
          <p:nvPr/>
        </p:nvCxnSpPr>
        <p:spPr bwMode="auto">
          <a:xfrm rot="5400000">
            <a:off x="3316447" y="344646"/>
            <a:ext cx="783907" cy="142240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83" name="AutoShape 63"/>
          <p:cNvCxnSpPr>
            <a:cxnSpLocks noChangeShapeType="1"/>
            <a:stCxn id="5126" idx="2"/>
            <a:endCxn id="5129" idx="0"/>
          </p:cNvCxnSpPr>
          <p:nvPr/>
        </p:nvCxnSpPr>
        <p:spPr bwMode="auto">
          <a:xfrm rot="5400000">
            <a:off x="2462372" y="-528479"/>
            <a:ext cx="764857" cy="314960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84" name="AutoShape 64"/>
          <p:cNvCxnSpPr>
            <a:cxnSpLocks noChangeShapeType="1"/>
            <a:stCxn id="5131" idx="2"/>
            <a:endCxn id="5142" idx="0"/>
          </p:cNvCxnSpPr>
          <p:nvPr/>
        </p:nvCxnSpPr>
        <p:spPr bwMode="auto">
          <a:xfrm rot="16200000" flipH="1">
            <a:off x="6183472" y="1414621"/>
            <a:ext cx="993457" cy="177800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85" name="AutoShape 65"/>
          <p:cNvCxnSpPr>
            <a:cxnSpLocks noChangeShapeType="1"/>
            <a:stCxn id="5131" idx="2"/>
            <a:endCxn id="5143" idx="0"/>
          </p:cNvCxnSpPr>
          <p:nvPr/>
        </p:nvCxnSpPr>
        <p:spPr bwMode="auto">
          <a:xfrm rot="5400000">
            <a:off x="5005547" y="2033746"/>
            <a:ext cx="1012507" cy="55880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86" name="AutoShape 66"/>
          <p:cNvCxnSpPr>
            <a:cxnSpLocks noChangeShapeType="1"/>
            <a:stCxn id="5142" idx="1"/>
            <a:endCxn id="5143" idx="6"/>
          </p:cNvCxnSpPr>
          <p:nvPr/>
        </p:nvCxnSpPr>
        <p:spPr bwMode="auto">
          <a:xfrm rot="10800000">
            <a:off x="5892800" y="3019426"/>
            <a:ext cx="812800" cy="27147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Oval 9"/>
          <p:cNvSpPr>
            <a:spLocks noChangeArrowheads="1"/>
          </p:cNvSpPr>
          <p:nvPr/>
        </p:nvSpPr>
        <p:spPr bwMode="auto">
          <a:xfrm>
            <a:off x="1676400" y="2133600"/>
            <a:ext cx="2438400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300" b="1" dirty="0" smtClean="0">
                <a:latin typeface="Calibri" pitchFamily="34" charset="0"/>
              </a:rPr>
              <a:t>Mediation</a:t>
            </a:r>
          </a:p>
          <a:p>
            <a:pPr algn="ctr"/>
            <a:r>
              <a:rPr lang="en-US" sz="1300" b="1" dirty="0" smtClean="0">
                <a:latin typeface="Calibri" pitchFamily="34" charset="0"/>
              </a:rPr>
              <a:t>Fee Arbitration</a:t>
            </a:r>
          </a:p>
          <a:p>
            <a:pPr algn="ctr"/>
            <a:r>
              <a:rPr lang="en-US" sz="1300" b="1" dirty="0" smtClean="0">
                <a:latin typeface="Calibri" pitchFamily="34" charset="0"/>
              </a:rPr>
              <a:t>Practice Monitoring</a:t>
            </a:r>
          </a:p>
          <a:p>
            <a:pPr algn="ctr"/>
            <a:r>
              <a:rPr lang="en-US" sz="1300" b="1" dirty="0" smtClean="0">
                <a:latin typeface="Calibri" pitchFamily="34" charset="0"/>
              </a:rPr>
              <a:t>Ethics School</a:t>
            </a:r>
          </a:p>
          <a:p>
            <a:pPr algn="ctr"/>
            <a:r>
              <a:rPr lang="en-US" sz="1300" b="1" dirty="0" smtClean="0">
                <a:latin typeface="Calibri" pitchFamily="34" charset="0"/>
              </a:rPr>
              <a:t>Trust Account School</a:t>
            </a:r>
          </a:p>
          <a:p>
            <a:pPr algn="ctr"/>
            <a:r>
              <a:rPr lang="en-US" sz="1300" b="1" dirty="0" smtClean="0">
                <a:latin typeface="Calibri" pitchFamily="34" charset="0"/>
              </a:rPr>
              <a:t>Other CLE Courses</a:t>
            </a:r>
            <a:endParaRPr lang="en-US" sz="1300" b="1" dirty="0">
              <a:latin typeface="Calibri" pitchFamily="34" charset="0"/>
            </a:endParaRPr>
          </a:p>
        </p:txBody>
      </p:sp>
      <p:cxnSp>
        <p:nvCxnSpPr>
          <p:cNvPr id="53" name="AutoShape 66"/>
          <p:cNvCxnSpPr>
            <a:cxnSpLocks noChangeShapeType="1"/>
            <a:stCxn id="5142" idx="2"/>
          </p:cNvCxnSpPr>
          <p:nvPr/>
        </p:nvCxnSpPr>
        <p:spPr bwMode="auto">
          <a:xfrm rot="5400000">
            <a:off x="7259796" y="3576797"/>
            <a:ext cx="593409" cy="2540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154" idx="2"/>
            <a:endCxn id="5159" idx="0"/>
          </p:cNvCxnSpPr>
          <p:nvPr/>
        </p:nvCxnSpPr>
        <p:spPr>
          <a:xfrm rot="5400000">
            <a:off x="3191049" y="3673649"/>
            <a:ext cx="679102" cy="431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5154" idx="2"/>
            <a:endCxn id="5160" idx="0"/>
          </p:cNvCxnSpPr>
          <p:nvPr/>
        </p:nvCxnSpPr>
        <p:spPr>
          <a:xfrm rot="5400000">
            <a:off x="4105449" y="4588049"/>
            <a:ext cx="679102" cy="248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5154" idx="2"/>
            <a:endCxn id="5161" idx="0"/>
          </p:cNvCxnSpPr>
          <p:nvPr/>
        </p:nvCxnSpPr>
        <p:spPr>
          <a:xfrm rot="5400000">
            <a:off x="5019849" y="5502449"/>
            <a:ext cx="679102" cy="660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5154" idx="2"/>
            <a:endCxn id="5165" idx="0"/>
          </p:cNvCxnSpPr>
          <p:nvPr/>
        </p:nvCxnSpPr>
        <p:spPr>
          <a:xfrm rot="16200000" flipH="1">
            <a:off x="6293198" y="4889500"/>
            <a:ext cx="520005" cy="172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endCxn id="5126" idx="1"/>
          </p:cNvCxnSpPr>
          <p:nvPr/>
        </p:nvCxnSpPr>
        <p:spPr>
          <a:xfrm>
            <a:off x="2286000" y="381000"/>
            <a:ext cx="965200" cy="366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6400800" y="2286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Colorado Disciplinary Case Flow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2209800" y="1447800"/>
            <a:ext cx="1320800" cy="40005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1300" b="1" dirty="0" smtClean="0">
                <a:latin typeface="Calibri" pitchFamily="34" charset="0"/>
              </a:rPr>
              <a:t>Diversion</a:t>
            </a:r>
            <a:endParaRPr lang="en-US" sz="13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cignonin</dc:creator>
  <cp:lastModifiedBy>cignonin</cp:lastModifiedBy>
  <cp:revision>1</cp:revision>
  <dcterms:created xsi:type="dcterms:W3CDTF">2014-02-13T17:45:52Z</dcterms:created>
  <dcterms:modified xsi:type="dcterms:W3CDTF">2014-02-13T17:46:37Z</dcterms:modified>
</cp:coreProperties>
</file>